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27" r:id="rId3"/>
    <p:sldId id="329" r:id="rId4"/>
    <p:sldId id="362" r:id="rId5"/>
    <p:sldId id="382" r:id="rId6"/>
    <p:sldId id="351" r:id="rId7"/>
    <p:sldId id="384" r:id="rId8"/>
    <p:sldId id="364" r:id="rId9"/>
    <p:sldId id="360" r:id="rId10"/>
    <p:sldId id="359" r:id="rId11"/>
    <p:sldId id="394" r:id="rId12"/>
    <p:sldId id="397" r:id="rId13"/>
    <p:sldId id="398" r:id="rId14"/>
    <p:sldId id="399" r:id="rId15"/>
    <p:sldId id="400" r:id="rId16"/>
    <p:sldId id="346" r:id="rId17"/>
    <p:sldId id="268" r:id="rId18"/>
    <p:sldId id="269" r:id="rId19"/>
    <p:sldId id="270" r:id="rId20"/>
    <p:sldId id="273" r:id="rId21"/>
    <p:sldId id="391" r:id="rId22"/>
    <p:sldId id="372" r:id="rId23"/>
    <p:sldId id="375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660066"/>
    <a:srgbClr val="008000"/>
    <a:srgbClr val="800000"/>
    <a:srgbClr val="3366CC"/>
    <a:srgbClr val="422C16"/>
    <a:srgbClr val="0C788E"/>
    <a:srgbClr val="0066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4" autoAdjust="0"/>
    <p:restoredTop sz="94624" autoAdjust="0"/>
  </p:normalViewPr>
  <p:slideViewPr>
    <p:cSldViewPr>
      <p:cViewPr varScale="1">
        <p:scale>
          <a:sx n="69" d="100"/>
          <a:sy n="69" d="100"/>
        </p:scale>
        <p:origin x="134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860C1-5C80-41C0-B6BB-5AC805D75CD5}" type="doc">
      <dgm:prSet loTypeId="urn:microsoft.com/office/officeart/2005/8/layout/bProcess4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CE6FC124-FE75-4B50-928F-71DC037724FF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800" b="1" dirty="0" smtClean="0">
              <a:solidFill>
                <a:schemeClr val="bg2">
                  <a:lumMod val="25000"/>
                </a:schemeClr>
              </a:solidFill>
              <a:effectLst/>
            </a:rPr>
            <a:t>НОД</a:t>
          </a:r>
          <a:endParaRPr lang="ru-RU" sz="2800" b="1" dirty="0">
            <a:solidFill>
              <a:schemeClr val="bg2">
                <a:lumMod val="25000"/>
              </a:schemeClr>
            </a:solidFill>
            <a:effectLst/>
          </a:endParaRPr>
        </a:p>
      </dgm:t>
    </dgm:pt>
    <dgm:pt modelId="{3B6DC97B-B32A-46B1-AEC1-D5AB815C9639}" type="parTrans" cxnId="{E5FD9647-1BA3-4295-8275-C097ED0682EA}">
      <dgm:prSet/>
      <dgm:spPr/>
      <dgm:t>
        <a:bodyPr/>
        <a:lstStyle/>
        <a:p>
          <a:endParaRPr lang="ru-RU"/>
        </a:p>
      </dgm:t>
    </dgm:pt>
    <dgm:pt modelId="{7D52D144-8324-4FCD-B446-CB6BC7F64F4C}" type="sibTrans" cxnId="{E5FD9647-1BA3-4295-8275-C097ED0682EA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1AD2A6F6-E788-448A-9D23-79518A81CBA8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Образовательная деятельность в режимных моментах</a:t>
          </a:r>
          <a:endParaRPr lang="ru-RU" b="1" dirty="0">
            <a:solidFill>
              <a:schemeClr val="bg2">
                <a:lumMod val="25000"/>
              </a:schemeClr>
            </a:solidFill>
          </a:endParaRPr>
        </a:p>
      </dgm:t>
    </dgm:pt>
    <dgm:pt modelId="{4F491BEB-402D-4F98-A1A4-B04EE2BAE310}" type="parTrans" cxnId="{7561D2F1-2FF7-4870-AD35-85C9784EF726}">
      <dgm:prSet/>
      <dgm:spPr/>
      <dgm:t>
        <a:bodyPr/>
        <a:lstStyle/>
        <a:p>
          <a:endParaRPr lang="ru-RU"/>
        </a:p>
      </dgm:t>
    </dgm:pt>
    <dgm:pt modelId="{CF233013-3257-414D-9B3C-2662C56F34DD}" type="sibTrans" cxnId="{7561D2F1-2FF7-4870-AD35-85C9784EF726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54A74807-4ED5-41B5-B4B4-78444E1C3D3A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Самостоятельная деятельность</a:t>
          </a:r>
          <a:endParaRPr lang="ru-RU" b="1" dirty="0">
            <a:solidFill>
              <a:schemeClr val="bg2">
                <a:lumMod val="25000"/>
              </a:schemeClr>
            </a:solidFill>
          </a:endParaRPr>
        </a:p>
      </dgm:t>
    </dgm:pt>
    <dgm:pt modelId="{F187A7BD-EAF3-471B-AF37-89F3CDA501D0}" type="parTrans" cxnId="{44716E18-BE83-481A-AF53-6E999D0C6A04}">
      <dgm:prSet/>
      <dgm:spPr/>
      <dgm:t>
        <a:bodyPr/>
        <a:lstStyle/>
        <a:p>
          <a:endParaRPr lang="ru-RU"/>
        </a:p>
      </dgm:t>
    </dgm:pt>
    <dgm:pt modelId="{6C10907F-6057-4F52-B6E5-F2B05AB3EFFA}" type="sibTrans" cxnId="{44716E18-BE83-481A-AF53-6E999D0C6A04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325D78B5-0E48-4D0B-96F5-513675E61BCD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Игры в уголках</a:t>
          </a:r>
          <a:endParaRPr lang="ru-RU" b="1" dirty="0">
            <a:solidFill>
              <a:schemeClr val="bg2">
                <a:lumMod val="25000"/>
              </a:schemeClr>
            </a:solidFill>
          </a:endParaRPr>
        </a:p>
      </dgm:t>
    </dgm:pt>
    <dgm:pt modelId="{18C4DFB0-3218-4BAE-87E5-E92FCEF37FD6}" type="parTrans" cxnId="{D9F1E49C-ADAB-45E2-A567-B4A081D11842}">
      <dgm:prSet/>
      <dgm:spPr/>
      <dgm:t>
        <a:bodyPr/>
        <a:lstStyle/>
        <a:p>
          <a:endParaRPr lang="ru-RU"/>
        </a:p>
      </dgm:t>
    </dgm:pt>
    <dgm:pt modelId="{E09D50DA-218A-4EA7-B77A-22EE05B28CF9}" type="sibTrans" cxnId="{D9F1E49C-ADAB-45E2-A567-B4A081D11842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9B8DB8D8-16CD-4165-8775-F12E17609E63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Знакомство  с книгой</a:t>
          </a:r>
          <a:endParaRPr lang="ru-RU" b="1" dirty="0">
            <a:solidFill>
              <a:schemeClr val="bg2">
                <a:lumMod val="25000"/>
              </a:schemeClr>
            </a:solidFill>
          </a:endParaRPr>
        </a:p>
      </dgm:t>
    </dgm:pt>
    <dgm:pt modelId="{E693D7DD-C436-4210-BBB2-1126BA2A220A}" type="parTrans" cxnId="{B701601E-44B6-4BCB-9182-DC8DE446ED7C}">
      <dgm:prSet/>
      <dgm:spPr/>
      <dgm:t>
        <a:bodyPr/>
        <a:lstStyle/>
        <a:p>
          <a:endParaRPr lang="ru-RU"/>
        </a:p>
      </dgm:t>
    </dgm:pt>
    <dgm:pt modelId="{A1C83EA7-6EEF-44FB-82D5-DE2D89DB878C}" type="sibTrans" cxnId="{B701601E-44B6-4BCB-9182-DC8DE446ED7C}">
      <dgm:prSet/>
      <dgm:spPr/>
      <dgm:t>
        <a:bodyPr/>
        <a:lstStyle/>
        <a:p>
          <a:endParaRPr lang="ru-RU"/>
        </a:p>
      </dgm:t>
    </dgm:pt>
    <dgm:pt modelId="{54D24EF7-E98C-4758-B34A-79A1F81E671D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Рассматривание</a:t>
          </a:r>
          <a:endParaRPr lang="ru-RU" b="1" dirty="0">
            <a:solidFill>
              <a:schemeClr val="bg2">
                <a:lumMod val="25000"/>
              </a:schemeClr>
            </a:solidFill>
          </a:endParaRPr>
        </a:p>
      </dgm:t>
    </dgm:pt>
    <dgm:pt modelId="{445C44E8-F50C-42EF-8300-3106A3D701A0}" type="sibTrans" cxnId="{B977057C-6997-43B6-9F9D-FB356F8EADDC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22BB3869-129B-4910-9B7E-3D0C7795DBAB}" type="parTrans" cxnId="{B977057C-6997-43B6-9F9D-FB356F8EADDC}">
      <dgm:prSet/>
      <dgm:spPr/>
      <dgm:t>
        <a:bodyPr/>
        <a:lstStyle/>
        <a:p>
          <a:endParaRPr lang="ru-RU"/>
        </a:p>
      </dgm:t>
    </dgm:pt>
    <dgm:pt modelId="{D2B123ED-DDC5-4D0B-9C74-052A2B2E5E2B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Игры с предметами</a:t>
          </a:r>
          <a:endParaRPr lang="ru-RU" b="1" dirty="0">
            <a:solidFill>
              <a:schemeClr val="bg2">
                <a:lumMod val="25000"/>
              </a:schemeClr>
            </a:solidFill>
          </a:endParaRPr>
        </a:p>
      </dgm:t>
    </dgm:pt>
    <dgm:pt modelId="{8DADD0DC-C1BB-4161-84B7-B24AD5F076CE}" type="sibTrans" cxnId="{D758FFD8-2F6A-4DA6-8C0C-8248E222F05A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10865E62-C618-4015-B43B-95BBE1FCFE1D}" type="parTrans" cxnId="{D758FFD8-2F6A-4DA6-8C0C-8248E222F05A}">
      <dgm:prSet/>
      <dgm:spPr/>
      <dgm:t>
        <a:bodyPr/>
        <a:lstStyle/>
        <a:p>
          <a:endParaRPr lang="ru-RU"/>
        </a:p>
      </dgm:t>
    </dgm:pt>
    <dgm:pt modelId="{DE9BBC04-3249-44A5-B310-FD97BDA800F3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Культурно-гигиенические навыки</a:t>
          </a:r>
          <a:endParaRPr lang="ru-RU" b="1" dirty="0">
            <a:solidFill>
              <a:schemeClr val="bg2">
                <a:lumMod val="25000"/>
              </a:schemeClr>
            </a:solidFill>
          </a:endParaRPr>
        </a:p>
      </dgm:t>
    </dgm:pt>
    <dgm:pt modelId="{10F87E31-C83C-4088-8ED1-2B943A46CAF9}" type="sibTrans" cxnId="{0618582F-EE41-45C6-A1B9-C5C583FD5F33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B39F31B0-8871-43EE-A36A-EFF058B8DB97}" type="parTrans" cxnId="{0618582F-EE41-45C6-A1B9-C5C583FD5F33}">
      <dgm:prSet/>
      <dgm:spPr/>
      <dgm:t>
        <a:bodyPr/>
        <a:lstStyle/>
        <a:p>
          <a:endParaRPr lang="ru-RU"/>
        </a:p>
      </dgm:t>
    </dgm:pt>
    <dgm:pt modelId="{4D0679A9-34D7-4655-BDD2-DE56C156526E}" type="pres">
      <dgm:prSet presAssocID="{21E860C1-5C80-41C0-B6BB-5AC805D75CD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C4049DA-03E4-4445-8ECC-677112E81164}" type="pres">
      <dgm:prSet presAssocID="{CE6FC124-FE75-4B50-928F-71DC037724FF}" presName="compNode" presStyleCnt="0"/>
      <dgm:spPr/>
    </dgm:pt>
    <dgm:pt modelId="{8A50C5C6-CD78-4288-832D-8769D0D93EAF}" type="pres">
      <dgm:prSet presAssocID="{CE6FC124-FE75-4B50-928F-71DC037724FF}" presName="dummyConnPt" presStyleCnt="0"/>
      <dgm:spPr/>
    </dgm:pt>
    <dgm:pt modelId="{A02FDC15-6326-4869-97E0-8C705CF22629}" type="pres">
      <dgm:prSet presAssocID="{CE6FC124-FE75-4B50-928F-71DC037724F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32959-2A10-4B86-83F5-929D66AA156B}" type="pres">
      <dgm:prSet presAssocID="{7D52D144-8324-4FCD-B446-CB6BC7F64F4C}" presName="sibTrans" presStyleLbl="bgSibTrans2D1" presStyleIdx="0" presStyleCnt="7"/>
      <dgm:spPr/>
      <dgm:t>
        <a:bodyPr/>
        <a:lstStyle/>
        <a:p>
          <a:endParaRPr lang="ru-RU"/>
        </a:p>
      </dgm:t>
    </dgm:pt>
    <dgm:pt modelId="{F9EC0AEA-2DB7-4410-863B-520CD3983836}" type="pres">
      <dgm:prSet presAssocID="{1AD2A6F6-E788-448A-9D23-79518A81CBA8}" presName="compNode" presStyleCnt="0"/>
      <dgm:spPr/>
    </dgm:pt>
    <dgm:pt modelId="{65090FA3-7B82-4E46-AF22-B0EE12795992}" type="pres">
      <dgm:prSet presAssocID="{1AD2A6F6-E788-448A-9D23-79518A81CBA8}" presName="dummyConnPt" presStyleCnt="0"/>
      <dgm:spPr/>
    </dgm:pt>
    <dgm:pt modelId="{79DBD548-1D4E-4C33-AF8F-EA972CB16227}" type="pres">
      <dgm:prSet presAssocID="{1AD2A6F6-E788-448A-9D23-79518A81CBA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862E9-8940-4C56-99EF-904B4790A0A1}" type="pres">
      <dgm:prSet presAssocID="{CF233013-3257-414D-9B3C-2662C56F34DD}" presName="sibTrans" presStyleLbl="bgSibTrans2D1" presStyleIdx="1" presStyleCnt="7"/>
      <dgm:spPr/>
      <dgm:t>
        <a:bodyPr/>
        <a:lstStyle/>
        <a:p>
          <a:endParaRPr lang="ru-RU"/>
        </a:p>
      </dgm:t>
    </dgm:pt>
    <dgm:pt modelId="{C44B285B-607E-4B72-BA2E-27A00D9CA336}" type="pres">
      <dgm:prSet presAssocID="{54A74807-4ED5-41B5-B4B4-78444E1C3D3A}" presName="compNode" presStyleCnt="0"/>
      <dgm:spPr/>
    </dgm:pt>
    <dgm:pt modelId="{EE446833-A6EC-40DA-8E04-1C60112389AC}" type="pres">
      <dgm:prSet presAssocID="{54A74807-4ED5-41B5-B4B4-78444E1C3D3A}" presName="dummyConnPt" presStyleCnt="0"/>
      <dgm:spPr/>
    </dgm:pt>
    <dgm:pt modelId="{F6FE35DD-D244-4EEB-9752-6E8EC00A57E0}" type="pres">
      <dgm:prSet presAssocID="{54A74807-4ED5-41B5-B4B4-78444E1C3D3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6C1A8-CF28-4694-9DAD-36D468D09DB6}" type="pres">
      <dgm:prSet presAssocID="{6C10907F-6057-4F52-B6E5-F2B05AB3EFFA}" presName="sibTrans" presStyleLbl="bgSibTrans2D1" presStyleIdx="2" presStyleCnt="7"/>
      <dgm:spPr/>
      <dgm:t>
        <a:bodyPr/>
        <a:lstStyle/>
        <a:p>
          <a:endParaRPr lang="ru-RU"/>
        </a:p>
      </dgm:t>
    </dgm:pt>
    <dgm:pt modelId="{86BD584F-4A6B-4206-81BA-4BCE09507478}" type="pres">
      <dgm:prSet presAssocID="{DE9BBC04-3249-44A5-B310-FD97BDA800F3}" presName="compNode" presStyleCnt="0"/>
      <dgm:spPr/>
    </dgm:pt>
    <dgm:pt modelId="{B741AEC8-B4DC-41A6-B60B-FD67700528CD}" type="pres">
      <dgm:prSet presAssocID="{DE9BBC04-3249-44A5-B310-FD97BDA800F3}" presName="dummyConnPt" presStyleCnt="0"/>
      <dgm:spPr/>
    </dgm:pt>
    <dgm:pt modelId="{0A8F45BA-AA5F-4C1D-B93A-36BEB8CB1BBB}" type="pres">
      <dgm:prSet presAssocID="{DE9BBC04-3249-44A5-B310-FD97BDA800F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1C788-95C6-4F90-8002-B67DF5C0A26A}" type="pres">
      <dgm:prSet presAssocID="{10F87E31-C83C-4088-8ED1-2B943A46CAF9}" presName="sibTrans" presStyleLbl="bgSibTrans2D1" presStyleIdx="3" presStyleCnt="7"/>
      <dgm:spPr/>
      <dgm:t>
        <a:bodyPr/>
        <a:lstStyle/>
        <a:p>
          <a:endParaRPr lang="ru-RU"/>
        </a:p>
      </dgm:t>
    </dgm:pt>
    <dgm:pt modelId="{4F4CD680-EAD4-469F-8F2D-405EF6C4A5C4}" type="pres">
      <dgm:prSet presAssocID="{D2B123ED-DDC5-4D0B-9C74-052A2B2E5E2B}" presName="compNode" presStyleCnt="0"/>
      <dgm:spPr/>
    </dgm:pt>
    <dgm:pt modelId="{D7E0D5D3-D7F3-44EE-8C6F-4DD9DBD0E2E9}" type="pres">
      <dgm:prSet presAssocID="{D2B123ED-DDC5-4D0B-9C74-052A2B2E5E2B}" presName="dummyConnPt" presStyleCnt="0"/>
      <dgm:spPr/>
    </dgm:pt>
    <dgm:pt modelId="{D06FD48B-48AB-444F-B2E3-FFFF476E94A3}" type="pres">
      <dgm:prSet presAssocID="{D2B123ED-DDC5-4D0B-9C74-052A2B2E5E2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E5528-D3AE-42E4-85B1-1FDE1A36403C}" type="pres">
      <dgm:prSet presAssocID="{8DADD0DC-C1BB-4161-84B7-B24AD5F076CE}" presName="sibTrans" presStyleLbl="bgSibTrans2D1" presStyleIdx="4" presStyleCnt="7"/>
      <dgm:spPr/>
      <dgm:t>
        <a:bodyPr/>
        <a:lstStyle/>
        <a:p>
          <a:endParaRPr lang="ru-RU"/>
        </a:p>
      </dgm:t>
    </dgm:pt>
    <dgm:pt modelId="{EE62D1AF-A8C9-486E-A574-8CB346DEE526}" type="pres">
      <dgm:prSet presAssocID="{54D24EF7-E98C-4758-B34A-79A1F81E671D}" presName="compNode" presStyleCnt="0"/>
      <dgm:spPr/>
    </dgm:pt>
    <dgm:pt modelId="{4CE42211-9D23-4413-A9EB-304C95124651}" type="pres">
      <dgm:prSet presAssocID="{54D24EF7-E98C-4758-B34A-79A1F81E671D}" presName="dummyConnPt" presStyleCnt="0"/>
      <dgm:spPr/>
    </dgm:pt>
    <dgm:pt modelId="{890A855A-E1D8-4C30-BBE8-FCFDF91EFC56}" type="pres">
      <dgm:prSet presAssocID="{54D24EF7-E98C-4758-B34A-79A1F81E671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8E02E-E0AB-46A0-A00F-630B603002AA}" type="pres">
      <dgm:prSet presAssocID="{445C44E8-F50C-42EF-8300-3106A3D701A0}" presName="sibTrans" presStyleLbl="bgSibTrans2D1" presStyleIdx="5" presStyleCnt="7"/>
      <dgm:spPr/>
      <dgm:t>
        <a:bodyPr/>
        <a:lstStyle/>
        <a:p>
          <a:endParaRPr lang="ru-RU"/>
        </a:p>
      </dgm:t>
    </dgm:pt>
    <dgm:pt modelId="{9974BAE3-33B2-4736-A0CD-5CAE7A1B0068}" type="pres">
      <dgm:prSet presAssocID="{325D78B5-0E48-4D0B-96F5-513675E61BCD}" presName="compNode" presStyleCnt="0"/>
      <dgm:spPr/>
    </dgm:pt>
    <dgm:pt modelId="{6AD69438-E51C-447E-B619-655C0B221E43}" type="pres">
      <dgm:prSet presAssocID="{325D78B5-0E48-4D0B-96F5-513675E61BCD}" presName="dummyConnPt" presStyleCnt="0"/>
      <dgm:spPr/>
    </dgm:pt>
    <dgm:pt modelId="{1D2B11F8-40FC-42C0-A527-3DDD53E87AB8}" type="pres">
      <dgm:prSet presAssocID="{325D78B5-0E48-4D0B-96F5-513675E61BC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84A3B-86AF-4F02-B5BE-64E2299B6A19}" type="pres">
      <dgm:prSet presAssocID="{E09D50DA-218A-4EA7-B77A-22EE05B28CF9}" presName="sibTrans" presStyleLbl="bgSibTrans2D1" presStyleIdx="6" presStyleCnt="7"/>
      <dgm:spPr/>
      <dgm:t>
        <a:bodyPr/>
        <a:lstStyle/>
        <a:p>
          <a:endParaRPr lang="ru-RU"/>
        </a:p>
      </dgm:t>
    </dgm:pt>
    <dgm:pt modelId="{7081C387-AAB2-4313-9CF4-5B911CACC31C}" type="pres">
      <dgm:prSet presAssocID="{9B8DB8D8-16CD-4165-8775-F12E17609E63}" presName="compNode" presStyleCnt="0"/>
      <dgm:spPr/>
    </dgm:pt>
    <dgm:pt modelId="{E220991A-30BC-44D4-8AA4-BAFD7B01EA45}" type="pres">
      <dgm:prSet presAssocID="{9B8DB8D8-16CD-4165-8775-F12E17609E63}" presName="dummyConnPt" presStyleCnt="0"/>
      <dgm:spPr/>
    </dgm:pt>
    <dgm:pt modelId="{C2DD5AE5-2F41-47A9-AA22-ED40D6FEC761}" type="pres">
      <dgm:prSet presAssocID="{9B8DB8D8-16CD-4165-8775-F12E17609E6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6AF70E-9D3C-4511-815F-5C4B1A1DB874}" type="presOf" srcId="{8DADD0DC-C1BB-4161-84B7-B24AD5F076CE}" destId="{285E5528-D3AE-42E4-85B1-1FDE1A36403C}" srcOrd="0" destOrd="0" presId="urn:microsoft.com/office/officeart/2005/8/layout/bProcess4"/>
    <dgm:cxn modelId="{BD80BF26-A7EC-4CC7-92EA-C011714D6886}" type="presOf" srcId="{325D78B5-0E48-4D0B-96F5-513675E61BCD}" destId="{1D2B11F8-40FC-42C0-A527-3DDD53E87AB8}" srcOrd="0" destOrd="0" presId="urn:microsoft.com/office/officeart/2005/8/layout/bProcess4"/>
    <dgm:cxn modelId="{57028D24-2930-465D-815A-24B333B2E35D}" type="presOf" srcId="{21E860C1-5C80-41C0-B6BB-5AC805D75CD5}" destId="{4D0679A9-34D7-4655-BDD2-DE56C156526E}" srcOrd="0" destOrd="0" presId="urn:microsoft.com/office/officeart/2005/8/layout/bProcess4"/>
    <dgm:cxn modelId="{B701601E-44B6-4BCB-9182-DC8DE446ED7C}" srcId="{21E860C1-5C80-41C0-B6BB-5AC805D75CD5}" destId="{9B8DB8D8-16CD-4165-8775-F12E17609E63}" srcOrd="7" destOrd="0" parTransId="{E693D7DD-C436-4210-BBB2-1126BA2A220A}" sibTransId="{A1C83EA7-6EEF-44FB-82D5-DE2D89DB878C}"/>
    <dgm:cxn modelId="{A7D4D4AE-8637-486A-B667-527D56E1F69D}" type="presOf" srcId="{DE9BBC04-3249-44A5-B310-FD97BDA800F3}" destId="{0A8F45BA-AA5F-4C1D-B93A-36BEB8CB1BBB}" srcOrd="0" destOrd="0" presId="urn:microsoft.com/office/officeart/2005/8/layout/bProcess4"/>
    <dgm:cxn modelId="{7561D2F1-2FF7-4870-AD35-85C9784EF726}" srcId="{21E860C1-5C80-41C0-B6BB-5AC805D75CD5}" destId="{1AD2A6F6-E788-448A-9D23-79518A81CBA8}" srcOrd="1" destOrd="0" parTransId="{4F491BEB-402D-4F98-A1A4-B04EE2BAE310}" sibTransId="{CF233013-3257-414D-9B3C-2662C56F34DD}"/>
    <dgm:cxn modelId="{72AF7EF3-4001-421A-AA9C-6CE239CE683D}" type="presOf" srcId="{7D52D144-8324-4FCD-B446-CB6BC7F64F4C}" destId="{C3B32959-2A10-4B86-83F5-929D66AA156B}" srcOrd="0" destOrd="0" presId="urn:microsoft.com/office/officeart/2005/8/layout/bProcess4"/>
    <dgm:cxn modelId="{44716E18-BE83-481A-AF53-6E999D0C6A04}" srcId="{21E860C1-5C80-41C0-B6BB-5AC805D75CD5}" destId="{54A74807-4ED5-41B5-B4B4-78444E1C3D3A}" srcOrd="2" destOrd="0" parTransId="{F187A7BD-EAF3-471B-AF37-89F3CDA501D0}" sibTransId="{6C10907F-6057-4F52-B6E5-F2B05AB3EFFA}"/>
    <dgm:cxn modelId="{5214D4DC-89F7-497E-A71E-BA88405D16E9}" type="presOf" srcId="{CF233013-3257-414D-9B3C-2662C56F34DD}" destId="{A21862E9-8940-4C56-99EF-904B4790A0A1}" srcOrd="0" destOrd="0" presId="urn:microsoft.com/office/officeart/2005/8/layout/bProcess4"/>
    <dgm:cxn modelId="{247DA419-FDA8-4329-9DB0-AC1A0BA7120E}" type="presOf" srcId="{E09D50DA-218A-4EA7-B77A-22EE05B28CF9}" destId="{56B84A3B-86AF-4F02-B5BE-64E2299B6A19}" srcOrd="0" destOrd="0" presId="urn:microsoft.com/office/officeart/2005/8/layout/bProcess4"/>
    <dgm:cxn modelId="{062C4B9F-FD6A-4635-B1B8-71D3F42FC767}" type="presOf" srcId="{1AD2A6F6-E788-448A-9D23-79518A81CBA8}" destId="{79DBD548-1D4E-4C33-AF8F-EA972CB16227}" srcOrd="0" destOrd="0" presId="urn:microsoft.com/office/officeart/2005/8/layout/bProcess4"/>
    <dgm:cxn modelId="{FC3A17E8-BD17-4190-8B93-E68FC87C7CE1}" type="presOf" srcId="{10F87E31-C83C-4088-8ED1-2B943A46CAF9}" destId="{C231C788-95C6-4F90-8002-B67DF5C0A26A}" srcOrd="0" destOrd="0" presId="urn:microsoft.com/office/officeart/2005/8/layout/bProcess4"/>
    <dgm:cxn modelId="{CEC9B9C5-05E3-422B-856A-BDE5358CC08F}" type="presOf" srcId="{54D24EF7-E98C-4758-B34A-79A1F81E671D}" destId="{890A855A-E1D8-4C30-BBE8-FCFDF91EFC56}" srcOrd="0" destOrd="0" presId="urn:microsoft.com/office/officeart/2005/8/layout/bProcess4"/>
    <dgm:cxn modelId="{E5FD9647-1BA3-4295-8275-C097ED0682EA}" srcId="{21E860C1-5C80-41C0-B6BB-5AC805D75CD5}" destId="{CE6FC124-FE75-4B50-928F-71DC037724FF}" srcOrd="0" destOrd="0" parTransId="{3B6DC97B-B32A-46B1-AEC1-D5AB815C9639}" sibTransId="{7D52D144-8324-4FCD-B446-CB6BC7F64F4C}"/>
    <dgm:cxn modelId="{656C43DA-637E-482A-9297-5A2249B38585}" type="presOf" srcId="{54A74807-4ED5-41B5-B4B4-78444E1C3D3A}" destId="{F6FE35DD-D244-4EEB-9752-6E8EC00A57E0}" srcOrd="0" destOrd="0" presId="urn:microsoft.com/office/officeart/2005/8/layout/bProcess4"/>
    <dgm:cxn modelId="{D9F1E49C-ADAB-45E2-A567-B4A081D11842}" srcId="{21E860C1-5C80-41C0-B6BB-5AC805D75CD5}" destId="{325D78B5-0E48-4D0B-96F5-513675E61BCD}" srcOrd="6" destOrd="0" parTransId="{18C4DFB0-3218-4BAE-87E5-E92FCEF37FD6}" sibTransId="{E09D50DA-218A-4EA7-B77A-22EE05B28CF9}"/>
    <dgm:cxn modelId="{FC234690-C81E-4083-96B6-BBA3764450CA}" type="presOf" srcId="{CE6FC124-FE75-4B50-928F-71DC037724FF}" destId="{A02FDC15-6326-4869-97E0-8C705CF22629}" srcOrd="0" destOrd="0" presId="urn:microsoft.com/office/officeart/2005/8/layout/bProcess4"/>
    <dgm:cxn modelId="{B2E9094F-4FAE-4DAA-B740-5F621F008992}" type="presOf" srcId="{9B8DB8D8-16CD-4165-8775-F12E17609E63}" destId="{C2DD5AE5-2F41-47A9-AA22-ED40D6FEC761}" srcOrd="0" destOrd="0" presId="urn:microsoft.com/office/officeart/2005/8/layout/bProcess4"/>
    <dgm:cxn modelId="{D758FFD8-2F6A-4DA6-8C0C-8248E222F05A}" srcId="{21E860C1-5C80-41C0-B6BB-5AC805D75CD5}" destId="{D2B123ED-DDC5-4D0B-9C74-052A2B2E5E2B}" srcOrd="4" destOrd="0" parTransId="{10865E62-C618-4015-B43B-95BBE1FCFE1D}" sibTransId="{8DADD0DC-C1BB-4161-84B7-B24AD5F076CE}"/>
    <dgm:cxn modelId="{0618582F-EE41-45C6-A1B9-C5C583FD5F33}" srcId="{21E860C1-5C80-41C0-B6BB-5AC805D75CD5}" destId="{DE9BBC04-3249-44A5-B310-FD97BDA800F3}" srcOrd="3" destOrd="0" parTransId="{B39F31B0-8871-43EE-A36A-EFF058B8DB97}" sibTransId="{10F87E31-C83C-4088-8ED1-2B943A46CAF9}"/>
    <dgm:cxn modelId="{C7F26E68-958B-4D5C-B264-F9D9B2049FD4}" type="presOf" srcId="{6C10907F-6057-4F52-B6E5-F2B05AB3EFFA}" destId="{7E46C1A8-CF28-4694-9DAD-36D468D09DB6}" srcOrd="0" destOrd="0" presId="urn:microsoft.com/office/officeart/2005/8/layout/bProcess4"/>
    <dgm:cxn modelId="{C7755BEA-230E-45A9-BCEA-6AA069B6E5FA}" type="presOf" srcId="{D2B123ED-DDC5-4D0B-9C74-052A2B2E5E2B}" destId="{D06FD48B-48AB-444F-B2E3-FFFF476E94A3}" srcOrd="0" destOrd="0" presId="urn:microsoft.com/office/officeart/2005/8/layout/bProcess4"/>
    <dgm:cxn modelId="{B977057C-6997-43B6-9F9D-FB356F8EADDC}" srcId="{21E860C1-5C80-41C0-B6BB-5AC805D75CD5}" destId="{54D24EF7-E98C-4758-B34A-79A1F81E671D}" srcOrd="5" destOrd="0" parTransId="{22BB3869-129B-4910-9B7E-3D0C7795DBAB}" sibTransId="{445C44E8-F50C-42EF-8300-3106A3D701A0}"/>
    <dgm:cxn modelId="{24A516E9-4508-4D77-B4EF-5D7058A9F8FA}" type="presOf" srcId="{445C44E8-F50C-42EF-8300-3106A3D701A0}" destId="{7CC8E02E-E0AB-46A0-A00F-630B603002AA}" srcOrd="0" destOrd="0" presId="urn:microsoft.com/office/officeart/2005/8/layout/bProcess4"/>
    <dgm:cxn modelId="{F762712C-01D1-446F-8F94-98B90C2C599D}" type="presParOf" srcId="{4D0679A9-34D7-4655-BDD2-DE56C156526E}" destId="{DC4049DA-03E4-4445-8ECC-677112E81164}" srcOrd="0" destOrd="0" presId="urn:microsoft.com/office/officeart/2005/8/layout/bProcess4"/>
    <dgm:cxn modelId="{A8CEC60A-6686-4DB8-B8B6-7CD995E5F9F1}" type="presParOf" srcId="{DC4049DA-03E4-4445-8ECC-677112E81164}" destId="{8A50C5C6-CD78-4288-832D-8769D0D93EAF}" srcOrd="0" destOrd="0" presId="urn:microsoft.com/office/officeart/2005/8/layout/bProcess4"/>
    <dgm:cxn modelId="{CB47FB28-D771-43FD-BDE1-2BDC2BB96960}" type="presParOf" srcId="{DC4049DA-03E4-4445-8ECC-677112E81164}" destId="{A02FDC15-6326-4869-97E0-8C705CF22629}" srcOrd="1" destOrd="0" presId="urn:microsoft.com/office/officeart/2005/8/layout/bProcess4"/>
    <dgm:cxn modelId="{583C89F1-C20D-4B91-AAC3-7B5E2864E1A1}" type="presParOf" srcId="{4D0679A9-34D7-4655-BDD2-DE56C156526E}" destId="{C3B32959-2A10-4B86-83F5-929D66AA156B}" srcOrd="1" destOrd="0" presId="urn:microsoft.com/office/officeart/2005/8/layout/bProcess4"/>
    <dgm:cxn modelId="{2EDF6D33-FB5A-4B25-89FF-53BA96E5D617}" type="presParOf" srcId="{4D0679A9-34D7-4655-BDD2-DE56C156526E}" destId="{F9EC0AEA-2DB7-4410-863B-520CD3983836}" srcOrd="2" destOrd="0" presId="urn:microsoft.com/office/officeart/2005/8/layout/bProcess4"/>
    <dgm:cxn modelId="{11946974-BE8B-4566-8509-32866C15FA4A}" type="presParOf" srcId="{F9EC0AEA-2DB7-4410-863B-520CD3983836}" destId="{65090FA3-7B82-4E46-AF22-B0EE12795992}" srcOrd="0" destOrd="0" presId="urn:microsoft.com/office/officeart/2005/8/layout/bProcess4"/>
    <dgm:cxn modelId="{3A3B47BB-5A7C-48CE-B6BD-692BD94F70AA}" type="presParOf" srcId="{F9EC0AEA-2DB7-4410-863B-520CD3983836}" destId="{79DBD548-1D4E-4C33-AF8F-EA972CB16227}" srcOrd="1" destOrd="0" presId="urn:microsoft.com/office/officeart/2005/8/layout/bProcess4"/>
    <dgm:cxn modelId="{C3438198-7EAB-4DB0-A21A-FCA376F390CC}" type="presParOf" srcId="{4D0679A9-34D7-4655-BDD2-DE56C156526E}" destId="{A21862E9-8940-4C56-99EF-904B4790A0A1}" srcOrd="3" destOrd="0" presId="urn:microsoft.com/office/officeart/2005/8/layout/bProcess4"/>
    <dgm:cxn modelId="{511FE9AB-9D8C-458C-BA43-B4967044FC0E}" type="presParOf" srcId="{4D0679A9-34D7-4655-BDD2-DE56C156526E}" destId="{C44B285B-607E-4B72-BA2E-27A00D9CA336}" srcOrd="4" destOrd="0" presId="urn:microsoft.com/office/officeart/2005/8/layout/bProcess4"/>
    <dgm:cxn modelId="{48F0B59C-333F-4373-97E5-6ED45D623112}" type="presParOf" srcId="{C44B285B-607E-4B72-BA2E-27A00D9CA336}" destId="{EE446833-A6EC-40DA-8E04-1C60112389AC}" srcOrd="0" destOrd="0" presId="urn:microsoft.com/office/officeart/2005/8/layout/bProcess4"/>
    <dgm:cxn modelId="{13B5F6A6-F875-4D89-B420-BBC4EF935AA8}" type="presParOf" srcId="{C44B285B-607E-4B72-BA2E-27A00D9CA336}" destId="{F6FE35DD-D244-4EEB-9752-6E8EC00A57E0}" srcOrd="1" destOrd="0" presId="urn:microsoft.com/office/officeart/2005/8/layout/bProcess4"/>
    <dgm:cxn modelId="{C8620D99-F124-4AFE-8CF1-27C7EB59B6BD}" type="presParOf" srcId="{4D0679A9-34D7-4655-BDD2-DE56C156526E}" destId="{7E46C1A8-CF28-4694-9DAD-36D468D09DB6}" srcOrd="5" destOrd="0" presId="urn:microsoft.com/office/officeart/2005/8/layout/bProcess4"/>
    <dgm:cxn modelId="{B1E28CA8-47E3-4F3C-A084-B709CB4ADE72}" type="presParOf" srcId="{4D0679A9-34D7-4655-BDD2-DE56C156526E}" destId="{86BD584F-4A6B-4206-81BA-4BCE09507478}" srcOrd="6" destOrd="0" presId="urn:microsoft.com/office/officeart/2005/8/layout/bProcess4"/>
    <dgm:cxn modelId="{F91ED980-59EE-4923-8C05-2694E179E8C1}" type="presParOf" srcId="{86BD584F-4A6B-4206-81BA-4BCE09507478}" destId="{B741AEC8-B4DC-41A6-B60B-FD67700528CD}" srcOrd="0" destOrd="0" presId="urn:microsoft.com/office/officeart/2005/8/layout/bProcess4"/>
    <dgm:cxn modelId="{277E048C-C052-46AE-B3C9-D5C216B29678}" type="presParOf" srcId="{86BD584F-4A6B-4206-81BA-4BCE09507478}" destId="{0A8F45BA-AA5F-4C1D-B93A-36BEB8CB1BBB}" srcOrd="1" destOrd="0" presId="urn:microsoft.com/office/officeart/2005/8/layout/bProcess4"/>
    <dgm:cxn modelId="{31D736CE-4DDC-44D6-B774-14390596FC89}" type="presParOf" srcId="{4D0679A9-34D7-4655-BDD2-DE56C156526E}" destId="{C231C788-95C6-4F90-8002-B67DF5C0A26A}" srcOrd="7" destOrd="0" presId="urn:microsoft.com/office/officeart/2005/8/layout/bProcess4"/>
    <dgm:cxn modelId="{4C364213-0010-4E1D-8312-F92A8FFF6DDA}" type="presParOf" srcId="{4D0679A9-34D7-4655-BDD2-DE56C156526E}" destId="{4F4CD680-EAD4-469F-8F2D-405EF6C4A5C4}" srcOrd="8" destOrd="0" presId="urn:microsoft.com/office/officeart/2005/8/layout/bProcess4"/>
    <dgm:cxn modelId="{921F194D-F994-45B6-B2C9-D24AB98FA07E}" type="presParOf" srcId="{4F4CD680-EAD4-469F-8F2D-405EF6C4A5C4}" destId="{D7E0D5D3-D7F3-44EE-8C6F-4DD9DBD0E2E9}" srcOrd="0" destOrd="0" presId="urn:microsoft.com/office/officeart/2005/8/layout/bProcess4"/>
    <dgm:cxn modelId="{B24CF501-B076-41FA-8C53-7ACADFAA8539}" type="presParOf" srcId="{4F4CD680-EAD4-469F-8F2D-405EF6C4A5C4}" destId="{D06FD48B-48AB-444F-B2E3-FFFF476E94A3}" srcOrd="1" destOrd="0" presId="urn:microsoft.com/office/officeart/2005/8/layout/bProcess4"/>
    <dgm:cxn modelId="{AAAAD6FD-0729-4C64-BE08-5FD85F4B8B0F}" type="presParOf" srcId="{4D0679A9-34D7-4655-BDD2-DE56C156526E}" destId="{285E5528-D3AE-42E4-85B1-1FDE1A36403C}" srcOrd="9" destOrd="0" presId="urn:microsoft.com/office/officeart/2005/8/layout/bProcess4"/>
    <dgm:cxn modelId="{3ECEA548-F21F-4D8B-B37B-2DE0A2B5E040}" type="presParOf" srcId="{4D0679A9-34D7-4655-BDD2-DE56C156526E}" destId="{EE62D1AF-A8C9-486E-A574-8CB346DEE526}" srcOrd="10" destOrd="0" presId="urn:microsoft.com/office/officeart/2005/8/layout/bProcess4"/>
    <dgm:cxn modelId="{3FF789A7-C2B7-46C0-A0B6-A36CCBF47A98}" type="presParOf" srcId="{EE62D1AF-A8C9-486E-A574-8CB346DEE526}" destId="{4CE42211-9D23-4413-A9EB-304C95124651}" srcOrd="0" destOrd="0" presId="urn:microsoft.com/office/officeart/2005/8/layout/bProcess4"/>
    <dgm:cxn modelId="{3F370DE0-8CD0-4058-97D3-A0D894E8D53E}" type="presParOf" srcId="{EE62D1AF-A8C9-486E-A574-8CB346DEE526}" destId="{890A855A-E1D8-4C30-BBE8-FCFDF91EFC56}" srcOrd="1" destOrd="0" presId="urn:microsoft.com/office/officeart/2005/8/layout/bProcess4"/>
    <dgm:cxn modelId="{2BB8CBFB-695C-4F77-956C-76E038C862E7}" type="presParOf" srcId="{4D0679A9-34D7-4655-BDD2-DE56C156526E}" destId="{7CC8E02E-E0AB-46A0-A00F-630B603002AA}" srcOrd="11" destOrd="0" presId="urn:microsoft.com/office/officeart/2005/8/layout/bProcess4"/>
    <dgm:cxn modelId="{98FA0994-83D3-4EA3-B1B8-DE1922D37D5C}" type="presParOf" srcId="{4D0679A9-34D7-4655-BDD2-DE56C156526E}" destId="{9974BAE3-33B2-4736-A0CD-5CAE7A1B0068}" srcOrd="12" destOrd="0" presId="urn:microsoft.com/office/officeart/2005/8/layout/bProcess4"/>
    <dgm:cxn modelId="{F6C38C64-EA9B-47CC-B76D-185679AB0088}" type="presParOf" srcId="{9974BAE3-33B2-4736-A0CD-5CAE7A1B0068}" destId="{6AD69438-E51C-447E-B619-655C0B221E43}" srcOrd="0" destOrd="0" presId="urn:microsoft.com/office/officeart/2005/8/layout/bProcess4"/>
    <dgm:cxn modelId="{AC9EA749-EDAD-4B80-B005-E139B40364B1}" type="presParOf" srcId="{9974BAE3-33B2-4736-A0CD-5CAE7A1B0068}" destId="{1D2B11F8-40FC-42C0-A527-3DDD53E87AB8}" srcOrd="1" destOrd="0" presId="urn:microsoft.com/office/officeart/2005/8/layout/bProcess4"/>
    <dgm:cxn modelId="{5932A790-8EF6-4795-8E27-BAF56014BAFF}" type="presParOf" srcId="{4D0679A9-34D7-4655-BDD2-DE56C156526E}" destId="{56B84A3B-86AF-4F02-B5BE-64E2299B6A19}" srcOrd="13" destOrd="0" presId="urn:microsoft.com/office/officeart/2005/8/layout/bProcess4"/>
    <dgm:cxn modelId="{84239471-14F0-474D-AA93-53D3B72BD43D}" type="presParOf" srcId="{4D0679A9-34D7-4655-BDD2-DE56C156526E}" destId="{7081C387-AAB2-4313-9CF4-5B911CACC31C}" srcOrd="14" destOrd="0" presId="urn:microsoft.com/office/officeart/2005/8/layout/bProcess4"/>
    <dgm:cxn modelId="{19E2DCB9-27C3-4203-8502-B4334907B19C}" type="presParOf" srcId="{7081C387-AAB2-4313-9CF4-5B911CACC31C}" destId="{E220991A-30BC-44D4-8AA4-BAFD7B01EA45}" srcOrd="0" destOrd="0" presId="urn:microsoft.com/office/officeart/2005/8/layout/bProcess4"/>
    <dgm:cxn modelId="{F8587373-B679-41F1-9E7E-210CFCCDA38D}" type="presParOf" srcId="{7081C387-AAB2-4313-9CF4-5B911CACC31C}" destId="{C2DD5AE5-2F41-47A9-AA22-ED40D6FEC76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32959-2A10-4B86-83F5-929D66AA156B}">
      <dsp:nvSpPr>
        <dsp:cNvPr id="0" name=""/>
        <dsp:cNvSpPr/>
      </dsp:nvSpPr>
      <dsp:spPr>
        <a:xfrm rot="5400000">
          <a:off x="-385211" y="1173600"/>
          <a:ext cx="1701206" cy="205323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FDC15-6326-4869-97E0-8C705CF22629}">
      <dsp:nvSpPr>
        <dsp:cNvPr id="0" name=""/>
        <dsp:cNvSpPr/>
      </dsp:nvSpPr>
      <dsp:spPr>
        <a:xfrm>
          <a:off x="4203" y="85033"/>
          <a:ext cx="2281376" cy="136882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2">
                  <a:lumMod val="25000"/>
                </a:schemeClr>
              </a:solidFill>
              <a:effectLst/>
            </a:rPr>
            <a:t>НОД</a:t>
          </a:r>
          <a:endParaRPr lang="ru-RU" sz="2800" b="1" kern="1200" dirty="0">
            <a:solidFill>
              <a:schemeClr val="bg2">
                <a:lumMod val="25000"/>
              </a:schemeClr>
            </a:solidFill>
            <a:effectLst/>
          </a:endParaRPr>
        </a:p>
      </dsp:txBody>
      <dsp:txXfrm>
        <a:off x="44295" y="125125"/>
        <a:ext cx="2201192" cy="1288642"/>
      </dsp:txXfrm>
    </dsp:sp>
    <dsp:sp modelId="{A21862E9-8940-4C56-99EF-904B4790A0A1}">
      <dsp:nvSpPr>
        <dsp:cNvPr id="0" name=""/>
        <dsp:cNvSpPr/>
      </dsp:nvSpPr>
      <dsp:spPr>
        <a:xfrm rot="5400000">
          <a:off x="-385211" y="2884633"/>
          <a:ext cx="1701206" cy="205323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BD548-1D4E-4C33-AF8F-EA972CB16227}">
      <dsp:nvSpPr>
        <dsp:cNvPr id="0" name=""/>
        <dsp:cNvSpPr/>
      </dsp:nvSpPr>
      <dsp:spPr>
        <a:xfrm>
          <a:off x="4203" y="1796065"/>
          <a:ext cx="2281376" cy="136882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</a:rPr>
            <a:t>Образовательная деятельность в режимных моментах</a:t>
          </a:r>
          <a:endParaRPr lang="ru-RU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4295" y="1836157"/>
        <a:ext cx="2201192" cy="1288642"/>
      </dsp:txXfrm>
    </dsp:sp>
    <dsp:sp modelId="{7E46C1A8-CF28-4694-9DAD-36D468D09DB6}">
      <dsp:nvSpPr>
        <dsp:cNvPr id="0" name=""/>
        <dsp:cNvSpPr/>
      </dsp:nvSpPr>
      <dsp:spPr>
        <a:xfrm>
          <a:off x="470305" y="3740149"/>
          <a:ext cx="3024404" cy="205323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E35DD-D244-4EEB-9752-6E8EC00A57E0}">
      <dsp:nvSpPr>
        <dsp:cNvPr id="0" name=""/>
        <dsp:cNvSpPr/>
      </dsp:nvSpPr>
      <dsp:spPr>
        <a:xfrm>
          <a:off x="4203" y="3507098"/>
          <a:ext cx="2281376" cy="136882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</a:rPr>
            <a:t>Самостоятельная деятельность</a:t>
          </a:r>
          <a:endParaRPr lang="ru-RU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4295" y="3547190"/>
        <a:ext cx="2201192" cy="1288642"/>
      </dsp:txXfrm>
    </dsp:sp>
    <dsp:sp modelId="{C231C788-95C6-4F90-8002-B67DF5C0A26A}">
      <dsp:nvSpPr>
        <dsp:cNvPr id="0" name=""/>
        <dsp:cNvSpPr/>
      </dsp:nvSpPr>
      <dsp:spPr>
        <a:xfrm rot="16200000">
          <a:off x="2649019" y="2884633"/>
          <a:ext cx="1701206" cy="205323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F45BA-AA5F-4C1D-B93A-36BEB8CB1BBB}">
      <dsp:nvSpPr>
        <dsp:cNvPr id="0" name=""/>
        <dsp:cNvSpPr/>
      </dsp:nvSpPr>
      <dsp:spPr>
        <a:xfrm>
          <a:off x="3038434" y="3507098"/>
          <a:ext cx="2281376" cy="136882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</a:rPr>
            <a:t>Культурно-гигиенические навыки</a:t>
          </a:r>
          <a:endParaRPr lang="ru-RU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078526" y="3547190"/>
        <a:ext cx="2201192" cy="1288642"/>
      </dsp:txXfrm>
    </dsp:sp>
    <dsp:sp modelId="{285E5528-D3AE-42E4-85B1-1FDE1A36403C}">
      <dsp:nvSpPr>
        <dsp:cNvPr id="0" name=""/>
        <dsp:cNvSpPr/>
      </dsp:nvSpPr>
      <dsp:spPr>
        <a:xfrm rot="16200000">
          <a:off x="2649019" y="1173600"/>
          <a:ext cx="1701206" cy="205323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FD48B-48AB-444F-B2E3-FFFF476E94A3}">
      <dsp:nvSpPr>
        <dsp:cNvPr id="0" name=""/>
        <dsp:cNvSpPr/>
      </dsp:nvSpPr>
      <dsp:spPr>
        <a:xfrm>
          <a:off x="3038434" y="1796065"/>
          <a:ext cx="2281376" cy="136882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</a:rPr>
            <a:t>Игры с предметами</a:t>
          </a:r>
          <a:endParaRPr lang="ru-RU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078526" y="1836157"/>
        <a:ext cx="2201192" cy="1288642"/>
      </dsp:txXfrm>
    </dsp:sp>
    <dsp:sp modelId="{7CC8E02E-E0AB-46A0-A00F-630B603002AA}">
      <dsp:nvSpPr>
        <dsp:cNvPr id="0" name=""/>
        <dsp:cNvSpPr/>
      </dsp:nvSpPr>
      <dsp:spPr>
        <a:xfrm>
          <a:off x="3504536" y="318084"/>
          <a:ext cx="3024404" cy="205323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A855A-E1D8-4C30-BBE8-FCFDF91EFC56}">
      <dsp:nvSpPr>
        <dsp:cNvPr id="0" name=""/>
        <dsp:cNvSpPr/>
      </dsp:nvSpPr>
      <dsp:spPr>
        <a:xfrm>
          <a:off x="3038434" y="85033"/>
          <a:ext cx="2281376" cy="136882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</a:rPr>
            <a:t>Рассматривание</a:t>
          </a:r>
          <a:endParaRPr lang="ru-RU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078526" y="125125"/>
        <a:ext cx="2201192" cy="1288642"/>
      </dsp:txXfrm>
    </dsp:sp>
    <dsp:sp modelId="{56B84A3B-86AF-4F02-B5BE-64E2299B6A19}">
      <dsp:nvSpPr>
        <dsp:cNvPr id="0" name=""/>
        <dsp:cNvSpPr/>
      </dsp:nvSpPr>
      <dsp:spPr>
        <a:xfrm rot="5400000">
          <a:off x="5683250" y="1173600"/>
          <a:ext cx="1701206" cy="205323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B11F8-40FC-42C0-A527-3DDD53E87AB8}">
      <dsp:nvSpPr>
        <dsp:cNvPr id="0" name=""/>
        <dsp:cNvSpPr/>
      </dsp:nvSpPr>
      <dsp:spPr>
        <a:xfrm>
          <a:off x="6072665" y="85033"/>
          <a:ext cx="2281376" cy="136882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</a:rPr>
            <a:t>Игры в уголках</a:t>
          </a:r>
          <a:endParaRPr lang="ru-RU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112757" y="125125"/>
        <a:ext cx="2201192" cy="1288642"/>
      </dsp:txXfrm>
    </dsp:sp>
    <dsp:sp modelId="{C2DD5AE5-2F41-47A9-AA22-ED40D6FEC761}">
      <dsp:nvSpPr>
        <dsp:cNvPr id="0" name=""/>
        <dsp:cNvSpPr/>
      </dsp:nvSpPr>
      <dsp:spPr>
        <a:xfrm>
          <a:off x="6072665" y="1796065"/>
          <a:ext cx="2281376" cy="136882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</a:rPr>
            <a:t>Знакомство  с книгой</a:t>
          </a:r>
          <a:endParaRPr lang="ru-RU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112757" y="1836157"/>
        <a:ext cx="2201192" cy="1288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7BE17-D316-4536-92D6-CB617B707246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651C1-C7E4-4F0E-A326-F6191B9570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922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51C1-C7E4-4F0E-A326-F6191B9570D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651C1-C7E4-4F0E-A326-F6191B9570D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79512" y="908720"/>
            <a:ext cx="8786874" cy="6477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endParaRPr lang="es-ES" sz="4000" b="1" dirty="0">
              <a:solidFill>
                <a:srgbClr val="0066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188640"/>
            <a:ext cx="9144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М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униципальное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автономное дошкольное образовательное учреждение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детский сад 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№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5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 «Росток»</a:t>
            </a:r>
            <a:endParaRPr lang="ru-RU" sz="20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 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75656" y="1863477"/>
            <a:ext cx="621506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 sz="16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800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Адаптация детей раннего возраста в условиях ДОУ»</a:t>
            </a:r>
            <a:endParaRPr lang="ru-RU" sz="2800" dirty="0">
              <a:solidFill>
                <a:srgbClr val="0070C0"/>
              </a:solidFill>
              <a:ea typeface="Calibri" pitchFamily="34" charset="0"/>
            </a:endParaRPr>
          </a:p>
          <a:p>
            <a:pPr algn="ctr" eaLnBrk="0" hangingPunct="0">
              <a:defRPr/>
            </a:pPr>
            <a:endParaRPr lang="ru-RU" sz="1400" dirty="0">
              <a:ea typeface="Calibri" pitchFamily="34" charset="0"/>
            </a:endParaRPr>
          </a:p>
          <a:p>
            <a:pPr eaLnBrk="0" hangingPunct="0">
              <a:defRPr/>
            </a:pPr>
            <a:endParaRPr lang="ru-RU" b="1" dirty="0">
              <a:solidFill>
                <a:srgbClr val="10253F"/>
              </a:solidFill>
              <a:ea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47956" y="5157192"/>
            <a:ext cx="2970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dirty="0" err="1" smtClean="0">
                <a:solidFill>
                  <a:srgbClr val="10253F"/>
                </a:solidFill>
                <a:ea typeface="Calibri" pitchFamily="34" charset="0"/>
              </a:rPr>
              <a:t>Вардия</a:t>
            </a:r>
            <a:r>
              <a:rPr lang="ru-RU" dirty="0" smtClean="0">
                <a:solidFill>
                  <a:srgbClr val="10253F"/>
                </a:solidFill>
                <a:ea typeface="Calibri" pitchFamily="34" charset="0"/>
              </a:rPr>
              <a:t> М.Д., воспитатель</a:t>
            </a:r>
            <a:endParaRPr lang="ru-RU" dirty="0">
              <a:solidFill>
                <a:srgbClr val="10253F"/>
              </a:solidFill>
              <a:ea typeface="Calibri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976" y="357167"/>
            <a:ext cx="450227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8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+mj-lt"/>
                <a:ea typeface="Calibri" pitchFamily="34" charset="0"/>
                <a:cs typeface="Times New Roman" pitchFamily="18" charset="0"/>
              </a:rPr>
              <a:t>Настольно-печатные </a:t>
            </a:r>
            <a:r>
              <a:rPr lang="ru-RU" sz="1600" b="1" dirty="0" smtClean="0">
                <a:latin typeface="+mj-lt"/>
                <a:ea typeface="Calibri" pitchFamily="34" charset="0"/>
                <a:cs typeface="Times New Roman" pitchFamily="18" charset="0"/>
              </a:rPr>
              <a:t>( «Чей домик», «Кто спрятался», «Собери картинку», «Из какой сказки» и др.)</a:t>
            </a:r>
            <a:endParaRPr lang="ru-RU" sz="1600" b="1" dirty="0" smtClean="0">
              <a:latin typeface="+mj-lt"/>
              <a:cs typeface="Arial" pitchFamily="34" charset="0"/>
            </a:endParaRPr>
          </a:p>
          <a:p>
            <a:pPr lvl="0" eaLnBrk="0" hangingPunct="0"/>
            <a:r>
              <a:rPr lang="ru-RU" b="1" dirty="0" smtClean="0">
                <a:latin typeface="+mj-lt"/>
                <a:ea typeface="Calibri" pitchFamily="34" charset="0"/>
                <a:cs typeface="Times New Roman" pitchFamily="18" charset="0"/>
              </a:rPr>
              <a:t> Сюжетно-ролевые</a:t>
            </a:r>
            <a:r>
              <a:rPr lang="ru-RU" sz="1600" b="1" dirty="0" smtClean="0">
                <a:latin typeface="+mj-lt"/>
                <a:ea typeface="Calibri" pitchFamily="34" charset="0"/>
                <a:cs typeface="Times New Roman" pitchFamily="18" charset="0"/>
              </a:rPr>
              <a:t> («Больница», «Отведем дочку в садик», «Семья» и др.) </a:t>
            </a:r>
            <a:endParaRPr lang="ru-RU" sz="1600" b="1" dirty="0" smtClean="0">
              <a:latin typeface="+mj-lt"/>
              <a:cs typeface="Arial" pitchFamily="34" charset="0"/>
            </a:endParaRPr>
          </a:p>
          <a:p>
            <a:pPr lvl="0" eaLnBrk="0" hangingPunct="0"/>
            <a:r>
              <a:rPr lang="ru-RU" b="1" dirty="0" smtClean="0">
                <a:latin typeface="+mj-lt"/>
                <a:ea typeface="Calibri" pitchFamily="34" charset="0"/>
                <a:cs typeface="Times New Roman" pitchFamily="18" charset="0"/>
              </a:rPr>
              <a:t> Адаптационные </a:t>
            </a:r>
            <a:r>
              <a:rPr lang="ru-RU" sz="1600" b="1" dirty="0" smtClean="0">
                <a:latin typeface="+mj-lt"/>
                <a:ea typeface="Calibri" pitchFamily="34" charset="0"/>
                <a:cs typeface="Times New Roman" pitchFamily="18" charset="0"/>
              </a:rPr>
              <a:t>(«Загляни ко мне в  окошко», «Мы шли, шли, шли и что-то нашли» и др.) </a:t>
            </a:r>
            <a:endParaRPr lang="ru-RU" sz="1600" b="1" dirty="0" smtClean="0">
              <a:latin typeface="+mj-lt"/>
              <a:cs typeface="Arial" pitchFamily="34" charset="0"/>
            </a:endParaRPr>
          </a:p>
          <a:p>
            <a:pPr lvl="0" eaLnBrk="0" hangingPunct="0"/>
            <a:r>
              <a:rPr lang="ru-RU" b="1" dirty="0" smtClean="0">
                <a:latin typeface="+mj-lt"/>
                <a:ea typeface="Calibri" pitchFamily="34" charset="0"/>
                <a:cs typeface="Times New Roman" pitchFamily="18" charset="0"/>
              </a:rPr>
              <a:t> Музыкальные </a:t>
            </a:r>
            <a:r>
              <a:rPr lang="ru-RU" sz="1600" b="1" dirty="0" smtClean="0">
                <a:latin typeface="+mj-lt"/>
                <a:ea typeface="Calibri" pitchFamily="34" charset="0"/>
                <a:cs typeface="Times New Roman" pitchFamily="18" charset="0"/>
              </a:rPr>
              <a:t>(«Отгадай, что звенит»,. ) </a:t>
            </a:r>
            <a:endParaRPr lang="ru-RU" sz="1600" b="1" dirty="0" smtClean="0">
              <a:latin typeface="+mj-lt"/>
              <a:cs typeface="Arial" pitchFamily="34" charset="0"/>
            </a:endParaRPr>
          </a:p>
          <a:p>
            <a:pPr lvl="0" eaLnBrk="0" hangingPunct="0"/>
            <a:r>
              <a:rPr lang="ru-RU" sz="1600" b="1" dirty="0" smtClean="0">
                <a:latin typeface="+mj-lt"/>
                <a:ea typeface="Calibri" pitchFamily="34" charset="0"/>
                <a:cs typeface="Times New Roman" pitchFamily="18" charset="0"/>
              </a:rPr>
              <a:t> Подвижные игры («Солнышко и дождик», «Мишка косолапый», «Догоню тебя» и др.) </a:t>
            </a:r>
            <a:endParaRPr lang="ru-RU" sz="1600" b="1" dirty="0" smtClean="0">
              <a:latin typeface="+mj-lt"/>
              <a:cs typeface="Arial" pitchFamily="34" charset="0"/>
            </a:endParaRPr>
          </a:p>
          <a:p>
            <a:pPr lvl="0" eaLnBrk="0" hangingPunct="0"/>
            <a:r>
              <a:rPr lang="ru-RU" b="1" dirty="0" smtClean="0">
                <a:latin typeface="+mj-lt"/>
                <a:ea typeface="Calibri" pitchFamily="34" charset="0"/>
                <a:cs typeface="Times New Roman" pitchFamily="18" charset="0"/>
              </a:rPr>
              <a:t> Хороводные </a:t>
            </a:r>
            <a:r>
              <a:rPr lang="ru-RU" sz="1600" b="1" dirty="0" smtClean="0">
                <a:latin typeface="+mj-lt"/>
                <a:ea typeface="Calibri" pitchFamily="34" charset="0"/>
                <a:cs typeface="Times New Roman" pitchFamily="18" charset="0"/>
              </a:rPr>
              <a:t>(«Пузырь», «Каравай», «Карусели» и др.) </a:t>
            </a:r>
            <a:endParaRPr lang="ru-RU" sz="1600" b="1" dirty="0" smtClean="0">
              <a:latin typeface="+mj-lt"/>
              <a:cs typeface="Arial" pitchFamily="34" charset="0"/>
            </a:endParaRPr>
          </a:p>
          <a:p>
            <a:pPr lvl="0" eaLnBrk="0" hangingPunct="0"/>
            <a:r>
              <a:rPr lang="ru-RU" b="1" dirty="0" smtClean="0">
                <a:latin typeface="+mj-lt"/>
                <a:ea typeface="Calibri" pitchFamily="34" charset="0"/>
                <a:cs typeface="Times New Roman" pitchFamily="18" charset="0"/>
              </a:rPr>
              <a:t> Пальчиковые </a:t>
            </a:r>
            <a:r>
              <a:rPr lang="ru-RU" sz="1600" b="1" dirty="0" smtClean="0">
                <a:latin typeface="+mj-lt"/>
                <a:ea typeface="Calibri" pitchFamily="34" charset="0"/>
                <a:cs typeface="Times New Roman" pitchFamily="18" charset="0"/>
              </a:rPr>
              <a:t>(«Этот пальчик», «Сорока – белобока» и др.) </a:t>
            </a:r>
            <a:endParaRPr lang="ru-RU" sz="1600" b="1" dirty="0" smtClean="0">
              <a:latin typeface="+mj-lt"/>
              <a:cs typeface="Arial" pitchFamily="34" charset="0"/>
            </a:endParaRPr>
          </a:p>
          <a:p>
            <a:pPr lvl="0" eaLnBrk="0" hangingPunct="0"/>
            <a:r>
              <a:rPr lang="ru-RU" b="1" dirty="0" smtClean="0">
                <a:latin typeface="+mj-lt"/>
                <a:ea typeface="Calibri" pitchFamily="34" charset="0"/>
                <a:cs typeface="Times New Roman" pitchFamily="18" charset="0"/>
              </a:rPr>
              <a:t> Словесные </a:t>
            </a:r>
            <a:r>
              <a:rPr lang="ru-RU" sz="1600" b="1" dirty="0" smtClean="0">
                <a:latin typeface="+mj-lt"/>
                <a:ea typeface="Calibri" pitchFamily="34" charset="0"/>
                <a:cs typeface="Times New Roman" pitchFamily="18" charset="0"/>
              </a:rPr>
              <a:t>(«У кого какая мама-домашние животные», «Что мы делаем утром, днем и вечером в детском саду» и др.) </a:t>
            </a:r>
            <a:endParaRPr lang="ru-RU" sz="1600" b="1" dirty="0" smtClean="0"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8"/>
            <a:ext cx="36433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Игровая деятельность:</a:t>
            </a:r>
            <a:endParaRPr lang="ru-RU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42" y="1239835"/>
            <a:ext cx="2831894" cy="3775858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0" y="1857375"/>
            <a:ext cx="6215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0"/>
            <a:ext cx="7000875" cy="1354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Модель образовательного процесса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51520" y="1124744"/>
          <a:ext cx="8358246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0" y="1857375"/>
            <a:ext cx="6215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0"/>
            <a:ext cx="3384376" cy="45125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6671"/>
            <a:ext cx="3312368" cy="4512501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0" y="1857375"/>
            <a:ext cx="6215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357188"/>
            <a:ext cx="8858250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35" y="453155"/>
            <a:ext cx="3384376" cy="45125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152" y="453155"/>
            <a:ext cx="3384376" cy="4512501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0" y="1857375"/>
            <a:ext cx="6215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357188"/>
            <a:ext cx="8858250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2" r="10401" b="11508"/>
          <a:stretch/>
        </p:blipFill>
        <p:spPr>
          <a:xfrm>
            <a:off x="305431" y="471327"/>
            <a:ext cx="4608512" cy="42484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25850"/>
          <a:stretch/>
        </p:blipFill>
        <p:spPr>
          <a:xfrm>
            <a:off x="4567434" y="476053"/>
            <a:ext cx="4189366" cy="4243745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0" y="1857375"/>
            <a:ext cx="6215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357188"/>
            <a:ext cx="8858250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0" t="26901" r="29001" b="22657"/>
          <a:stretch/>
        </p:blipFill>
        <p:spPr>
          <a:xfrm>
            <a:off x="1547664" y="431696"/>
            <a:ext cx="2198018" cy="4591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14300" r="26201" b="36350"/>
          <a:stretch/>
        </p:blipFill>
        <p:spPr>
          <a:xfrm>
            <a:off x="4139952" y="431696"/>
            <a:ext cx="4270737" cy="4561924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143380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Уровни адаптации</a:t>
            </a:r>
            <a:endParaRPr lang="ru-RU" sz="48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642918"/>
            <a:ext cx="5072098" cy="3628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1700808"/>
            <a:ext cx="846331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период адаптации к детскому дошкольному учреждению дети проявляют тревогу, беспокойство. Дома у них выраженное отрицательное, негативное отношение к воспитателю и сверстникам.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Требуют к себе постоянного внимания со стороны воспитателя, не замечают сверстников, уровень игровых умений не высок, низкий уровень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сформированности</a:t>
            </a:r>
            <a:r>
              <a:rPr lang="ru-RU" b="1" dirty="0" smtClean="0">
                <a:solidFill>
                  <a:srgbClr val="000099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самостоятельности. В течение дня практически не меняется эмоциональное состояние (бездеятельность, плач, требуют утешения, безучастно сидят, с детьми в контакт не вступают).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332656"/>
            <a:ext cx="38576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Первый уровень:</a:t>
            </a:r>
            <a:r>
              <a:rPr lang="ru-RU" sz="2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2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Тяжелый </a:t>
            </a:r>
          </a:p>
          <a:p>
            <a:pPr algn="ctr" eaLnBrk="0" hangingPunct="0"/>
            <a:r>
              <a:rPr lang="ru-RU" sz="2200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(от 2 до 6 месяцев)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1844824"/>
            <a:ext cx="85347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Дети этого уровня характеризуются привыканием к детскому саду, адекватным поведением: наблюдают за действиями взрослых и сверстников, сторонятся их, впоследствии подражают им, в первые дни плачут, вспоминают родителей после их ухода, а в течение дня играют со сверстниками, общаются со взрослыми. У таких детей сформированы навыки самообслуживания, они ищут контакты со сверстниками, спокойны, активно играют.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404664"/>
            <a:ext cx="37862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Второй уровень: </a:t>
            </a:r>
          </a:p>
          <a:p>
            <a:pPr algn="ctr" eaLnBrk="0" hangingPunct="0"/>
            <a:r>
              <a:rPr lang="ru-RU" sz="2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Средний </a:t>
            </a:r>
          </a:p>
          <a:p>
            <a:pPr algn="ctr" eaLnBrk="0" hangingPunct="0"/>
            <a:r>
              <a:rPr lang="ru-RU" sz="2200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(20-40 дней)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1793930"/>
            <a:ext cx="85347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 ознакомлении с окружающим легко включается в предметную, самостоятельную деятельность или игру. В игре могут играть как самостоятельно, так и со сверстниками. Быстро устанавливают контакт со взрослыми. Могут занять себя содержательной игрой, не чувствуя себя беспомощным, так как самостоятельны, навыки самообслуживания сформированы. В течение дня смеются, ликуют, поют, радостно бегут навстречу сверстникам, воспитателям.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476672"/>
            <a:ext cx="32861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Третий уровень: </a:t>
            </a:r>
          </a:p>
          <a:p>
            <a:pPr algn="ctr"/>
            <a:r>
              <a:rPr lang="ru-RU" sz="2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Легкий </a:t>
            </a:r>
          </a:p>
          <a:p>
            <a:pPr algn="ctr"/>
            <a:r>
              <a:rPr lang="ru-RU" sz="2200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(10-15 дней)</a:t>
            </a:r>
            <a:endParaRPr lang="ru-RU" sz="22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142844" y="357166"/>
            <a:ext cx="8715436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/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Адаптационный период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серьезное испытание для малышей раннего возраста: из знакомой семейной обстановки он попадает в новые для него условия, что неизбежно влечет изменение поведенческих реакций ребенка, расстройство сна и аппетита. </a:t>
            </a:r>
            <a:r>
              <a:rPr lang="ru-RU" sz="2200" b="1" dirty="0" smtClean="0">
                <a:solidFill>
                  <a:srgbClr val="000099"/>
                </a:solidFill>
                <a:latin typeface="+mj-lt"/>
              </a:rPr>
              <a:t>Сегодня количество детей, имеющих отклонения в поведении (агрессивность, тревожность, </a:t>
            </a:r>
            <a:r>
              <a:rPr lang="ru-RU" sz="2200" b="1" dirty="0" err="1" smtClean="0">
                <a:solidFill>
                  <a:srgbClr val="000099"/>
                </a:solidFill>
                <a:latin typeface="+mj-lt"/>
              </a:rPr>
              <a:t>гиперактивность</a:t>
            </a:r>
            <a:r>
              <a:rPr lang="ru-RU" sz="2200" b="1" dirty="0" smtClean="0">
                <a:solidFill>
                  <a:srgbClr val="000099"/>
                </a:solidFill>
                <a:latin typeface="+mj-lt"/>
              </a:rPr>
              <a:t> и т.д.) продолжает расти. Таким детям труднее адаптироваться к новым социальным условиям.</a:t>
            </a:r>
            <a:r>
              <a:rPr lang="ru-RU" sz="2200" b="1" dirty="0" smtClean="0">
                <a:solidFill>
                  <a:srgbClr val="000099"/>
                </a:solidFill>
              </a:rPr>
              <a:t> </a:t>
            </a:r>
          </a:p>
          <a:p>
            <a:pPr indent="449263" algn="just"/>
            <a:r>
              <a:rPr lang="ru-RU" sz="2200" b="1" dirty="0" smtClean="0">
                <a:solidFill>
                  <a:srgbClr val="000099"/>
                </a:solidFill>
              </a:rPr>
              <a:t>Дети,  с разной степенью социальной готовности при поступлении в детский сад, изначально имеют неодинаковые стартовые возможности. Поэтому именно период адаптации позволяет устранить данную проблему. </a:t>
            </a:r>
          </a:p>
          <a:p>
            <a:pPr indent="449263" algn="just"/>
            <a:endParaRPr lang="ru-RU" b="1" dirty="0" smtClean="0">
              <a:solidFill>
                <a:srgbClr val="7030A0"/>
              </a:solidFill>
              <a:latin typeface="+mj-lt"/>
            </a:endParaRPr>
          </a:p>
          <a:p>
            <a:pPr lvl="0" indent="449263" algn="just"/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644008" y="404664"/>
            <a:ext cx="428681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спокойное, бодрое, веселое настроение ребенка в момент расставания и встреч с родителями;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уравновешенное настроение в течение дня;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умение общаться со сверстниками, не конфликтовать;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желание есть самостоятельно, доедать положенную норму до конца; </a:t>
            </a:r>
            <a:endParaRPr lang="ru-RU" sz="1600" b="1" dirty="0" smtClean="0">
              <a:solidFill>
                <a:srgbClr val="0000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спокойный дневной сон в группе до назначенного по режиму времени;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6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хороший аппетит, желание есть пищу самостоятельно,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адекватное отношение ко взрослому, общение с ними по собственной инициативе.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42148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Показателями окончания адаптационного периода являлись </a:t>
            </a:r>
            <a:endParaRPr lang="ru-RU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0" y="1857375"/>
            <a:ext cx="6215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3" y="0"/>
            <a:ext cx="8643937" cy="56630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 результате профилактической и коррекционной работы воспитателя дети начинают откликаться на его обращение по имени, реагировать на ласку и предложения поиграть, обращаться к нему за помощью и поддержкой, если возникают затруднения при соблюдении режимных процедур и если что-нибудь не получается. Малыши пытаются найти у воспитателя утешение в своей тоске по дому и разлуке с мамой. Постепенно дети начинают активно пользоваться игрушками, которые есть в группе, исследовать незнакомые предметы и окружающую обстановку группы. У малышей развивается интерес к другим детям, появляется потребность в общении с ними. Дети стремятся привлечь к себе внимание товарища, улыбаются, смеются при встрече с ровесником, заглядывают в глаза, предлагают игрушки стремясь удержать его внимание. Дети начинают интересоваться совместными играми со сверстниками, появляются избирательные симпатии к некоторым детям.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428604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ea typeface="Calibri" pitchFamily="34" charset="0"/>
                <a:cs typeface="Times New Roman" pitchFamily="18" charset="0"/>
              </a:rPr>
              <a:t>Если малыш с радостью и много говорит о детском саде, если спешит туда, если у него там друзья и куча неотложных дел, можно считать, что адаптационный период закончился. </a:t>
            </a:r>
            <a:endParaRPr lang="ru-RU" sz="2400" b="1" dirty="0">
              <a:solidFill>
                <a:srgbClr val="8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988840"/>
            <a:ext cx="46434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Целенаправленная подготовка родителей и воспитателей дает свои положительные результаты даже при тяжелой адаптации облегчает привыкание ребенка к новым условиям. 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911347">
            <a:off x="2051720" y="2636912"/>
            <a:ext cx="5143536" cy="928694"/>
          </a:xfrm>
          <a:prstGeom prst="rect">
            <a:avLst/>
          </a:prstGeom>
          <a:noFill/>
        </p:spPr>
        <p:txBody>
          <a:bodyPr wrap="none" rtlCol="0">
            <a:prstTxWarp prst="textCurveDow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СПАСИБО ЗА ВНИМАНИЕ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548680"/>
            <a:ext cx="2590800" cy="213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D:\Мои рисунки\явления природы\тучки\klip_181_12g_ad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620688"/>
            <a:ext cx="15906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:\Мои рисунки\явления природы\тучки\klip_181_12g_ad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268760"/>
            <a:ext cx="15906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Мои рисунки\явления природы\тучки\klip_181_12g_ad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5906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12776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адаптацией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мы понимаем процесс взаимодействия личности с социальной средой; приспособление организма к новым условиям социального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существования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новому режиму, который сопровождается изменением поведенческих реакций ребенка, расстройством сна, аппетита.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214282" y="1115099"/>
            <a:ext cx="864399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Ряд исследователей (Л.Н. Павлова, В.Г.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Алямовская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Р.Калинина,Е.О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Севостьянова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др.) указывают на то, что именно в раннем возрасте адаптация происходит дольше, труднее и чаще сопровождается болезнями, так как в этот период интенсивно физически развивается организм, созревают психические процессы.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этапе становления дети раннего возраста в наибольшей степени подвержены колебаниям и даже срывам. Новые условия и формы поведения требуют определенных усилий и умений со стороны ребенка.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Течение адаптационного периода, который может продолжаться от месяца и до года, и дальнейшее развитие ребенка зависят от степени подготовленности малыша к переходу в дошкольное учреждение, отношения к нему педагогов.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0" y="1857375"/>
            <a:ext cx="6215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25" y="1285875"/>
            <a:ext cx="700087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548680"/>
            <a:ext cx="849694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49263"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Анализ исследователей позволил обнаружить ряд негативных последствий изменения образа жизни ребенка:</a:t>
            </a:r>
          </a:p>
          <a:p>
            <a:pPr indent="449263" eaLnBrk="0" hangingPunct="0">
              <a:defRPr/>
            </a:pPr>
            <a:r>
              <a:rPr lang="ru-RU" b="1" dirty="0">
                <a:solidFill>
                  <a:srgbClr val="10253F"/>
                </a:solidFill>
              </a:rPr>
              <a:t>- </a:t>
            </a:r>
            <a:r>
              <a:rPr lang="ru-RU" b="1" dirty="0">
                <a:solidFill>
                  <a:srgbClr val="17375E"/>
                </a:solidFill>
              </a:rPr>
              <a:t>нарушение его эмоционального состояния, что проявляется в напряженности, беспокойстве или заторможенности;</a:t>
            </a:r>
          </a:p>
          <a:p>
            <a:pPr indent="449263" eaLnBrk="0" hangingPunct="0">
              <a:defRPr/>
            </a:pPr>
            <a:r>
              <a:rPr lang="ru-RU" b="1" dirty="0">
                <a:solidFill>
                  <a:srgbClr val="17375E"/>
                </a:solidFill>
              </a:rPr>
              <a:t>- разлука и встреча с родными протекает бурно, экзальтированно;</a:t>
            </a:r>
          </a:p>
          <a:p>
            <a:pPr indent="449263" eaLnBrk="0" hangingPunct="0">
              <a:defRPr/>
            </a:pPr>
            <a:r>
              <a:rPr lang="ru-RU" b="1" dirty="0">
                <a:solidFill>
                  <a:srgbClr val="17375E"/>
                </a:solidFill>
              </a:rPr>
              <a:t>- ребенок много плачет, стремится к эмоциональному контакту со взрослыми или наоборот, раздраженно сторонится их и сверстников;</a:t>
            </a:r>
          </a:p>
          <a:p>
            <a:pPr indent="449263" eaLnBrk="0" hangingPunct="0">
              <a:defRPr/>
            </a:pPr>
            <a:r>
              <a:rPr lang="ru-RU" b="1" dirty="0">
                <a:solidFill>
                  <a:srgbClr val="17375E"/>
                </a:solidFill>
              </a:rPr>
              <a:t>- снижается аппетит, ребенок отказывается принимать пищу (теряет в весе);</a:t>
            </a:r>
          </a:p>
          <a:p>
            <a:pPr indent="449263" eaLnBrk="0" hangingPunct="0">
              <a:defRPr/>
            </a:pPr>
            <a:r>
              <a:rPr lang="ru-RU" b="1" dirty="0">
                <a:solidFill>
                  <a:srgbClr val="17375E"/>
                </a:solidFill>
              </a:rPr>
              <a:t>- снижается интерес к предметному миру, игрушкам, окружающему;</a:t>
            </a:r>
          </a:p>
          <a:p>
            <a:pPr indent="449263" eaLnBrk="0" hangingPunct="0">
              <a:defRPr/>
            </a:pPr>
            <a:r>
              <a:rPr lang="ru-RU" b="1" dirty="0">
                <a:solidFill>
                  <a:srgbClr val="17375E"/>
                </a:solidFill>
              </a:rPr>
              <a:t>- сон протекает неспокойно (ребенок мало спит, быстро просыпается, во сне вздрагивает);</a:t>
            </a:r>
            <a:endParaRPr lang="ru-RU" b="1" dirty="0">
              <a:solidFill>
                <a:srgbClr val="17375E"/>
              </a:solidFill>
              <a:cs typeface="Times New Roman" pitchFamily="18" charset="0"/>
            </a:endParaRPr>
          </a:p>
          <a:p>
            <a:pPr indent="449263" eaLnBrk="0" hangingPunct="0">
              <a:defRPr/>
            </a:pPr>
            <a:r>
              <a:rPr lang="ru-RU" b="1" dirty="0">
                <a:solidFill>
                  <a:srgbClr val="17375E"/>
                </a:solidFill>
                <a:cs typeface="Times New Roman" pitchFamily="18" charset="0"/>
              </a:rPr>
              <a:t>- падает уровень речевой активности, сокращается словарный запас, новые слова усваиваются с трудом</a:t>
            </a:r>
            <a:r>
              <a:rPr lang="ru-RU" b="1" dirty="0">
                <a:solidFill>
                  <a:srgbClr val="17375E"/>
                </a:solidFill>
              </a:rPr>
              <a:t> </a:t>
            </a:r>
            <a:r>
              <a:rPr lang="ru-RU" sz="2200" b="1" dirty="0">
                <a:solidFill>
                  <a:srgbClr val="17375E"/>
                </a:solidFill>
              </a:rPr>
              <a:t>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Факторы, определяющие успешность  адаптации детей к ДОУ</a:t>
            </a:r>
            <a:r>
              <a:rPr lang="ru-RU" sz="1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: </a:t>
            </a:r>
            <a:endParaRPr lang="ru-RU" sz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3372" y="1142984"/>
            <a:ext cx="478634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buFont typeface="Wingdings" pitchFamily="2" charset="2"/>
              <a:buChar char="q"/>
            </a:pPr>
            <a:r>
              <a:rPr lang="ru-RU" sz="22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состояние здоровья и уровень развития ребенка; </a:t>
            </a:r>
          </a:p>
          <a:p>
            <a:pPr lvl="0" algn="just" eaLnBrk="0" hangingPunct="0"/>
            <a:endParaRPr lang="ru-RU" sz="22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lvl="0" algn="just" eaLnBrk="0" hangingPunct="0">
              <a:buFont typeface="Wingdings" pitchFamily="2" charset="2"/>
              <a:buChar char="q"/>
            </a:pPr>
            <a:r>
              <a:rPr lang="ru-RU" sz="22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возраст, в котором малыш поступает в детское учреждение; </a:t>
            </a:r>
          </a:p>
          <a:p>
            <a:pPr lvl="0" algn="just" eaLnBrk="0" hangingPunct="0"/>
            <a:endParaRPr lang="ru-RU" sz="22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lvl="0" algn="just" eaLnBrk="0" hangingPunct="0">
              <a:buFont typeface="Wingdings" pitchFamily="2" charset="2"/>
              <a:buChar char="q"/>
            </a:pPr>
            <a:r>
              <a:rPr lang="ru-RU" sz="22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степень </a:t>
            </a:r>
            <a:r>
              <a:rPr lang="ru-RU" sz="2200" b="1" dirty="0" err="1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сформированности</a:t>
            </a:r>
            <a:r>
              <a:rPr lang="ru-RU" sz="22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 у ребенка общения с окружающими и предметно-игровой деятельности.</a:t>
            </a:r>
            <a:endParaRPr lang="ru-RU" sz="2200" b="1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0673"/>
            <a:ext cx="2736304" cy="364840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0" y="1857375"/>
            <a:ext cx="6215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940" y="3115732"/>
            <a:ext cx="858467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algn="ctr">
              <a:defRPr/>
            </a:pPr>
            <a:r>
              <a:rPr lang="ru-RU" dirty="0"/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того чтобы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адаптация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ребенка к детскому саду не затягивалась, необходимо следующее: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эмоционально благоприятной атмосферы в группе 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Необходимо сформировать у ребенка положительную установку, желание идти в детский сад. </a:t>
            </a:r>
            <a:endParaRPr lang="ru-RU" sz="2400" dirty="0">
              <a:latin typeface="+mn-lt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13876"/>
            <a:ext cx="2207337" cy="2943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8" t="4850" b="34250"/>
          <a:stretch/>
        </p:blipFill>
        <p:spPr>
          <a:xfrm>
            <a:off x="179512" y="413876"/>
            <a:ext cx="3192231" cy="29431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r="3800" b="34251"/>
          <a:stretch/>
        </p:blipFill>
        <p:spPr>
          <a:xfrm>
            <a:off x="2679765" y="1339735"/>
            <a:ext cx="3960440" cy="2017257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/>
          <p:cNvSpPr>
            <a:spLocks noChangeArrowheads="1"/>
          </p:cNvSpPr>
          <p:nvPr/>
        </p:nvSpPr>
        <p:spPr bwMode="auto">
          <a:xfrm>
            <a:off x="4643438" y="285728"/>
            <a:ext cx="421484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Основная задача игр в этот период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— формирование</a:t>
            </a:r>
            <a:r>
              <a:rPr kumimoji="0" lang="ru-RU" sz="19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эмоционального контакта, доверия детей к воспитателю. Ребенок должен увидеть в воспитателе доброго, всегда готового прийти на помощь человека (как мама) и интересного партнера в игре.          Эмоциональное общение возникает на основе совместных действий, сопровождаемых улыбкой,  ласковой</a:t>
            </a:r>
            <a:r>
              <a:rPr kumimoji="0" lang="ru-RU" sz="19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интонацией, </a:t>
            </a:r>
            <a:r>
              <a:rPr lang="ru-RU" sz="19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         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проявлением заботы и внимания  к каждому малышу. 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r="10401" b="25850"/>
          <a:stretch/>
        </p:blipFill>
        <p:spPr>
          <a:xfrm>
            <a:off x="251520" y="1230836"/>
            <a:ext cx="4286988" cy="28803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5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800000"/>
                </a:solidFill>
              </a:rPr>
              <a:t>Пять правил для смягчения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800000"/>
                </a:solidFill>
              </a:rPr>
              <a:t> стрессового состояния ребёнка</a:t>
            </a:r>
            <a:endParaRPr lang="ru-RU" sz="2400" b="1" dirty="0">
              <a:ln w="11430"/>
              <a:solidFill>
                <a:srgbClr val="8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00108"/>
            <a:ext cx="8572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</a:rPr>
              <a:t>Правило 1. </a:t>
            </a: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Первое, и самое важное, правило — добровольность участия в игре. </a:t>
            </a:r>
            <a:endParaRPr lang="ru-RU" sz="20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lvl="0" algn="just" eaLnBrk="0" hangingPunct="0"/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</a:rPr>
              <a:t>Правило 2. </a:t>
            </a: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Взрослый должен стать непосредственным участником игры. </a:t>
            </a:r>
            <a:endParaRPr lang="ru-RU" sz="20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lvl="0" algn="just" eaLnBrk="0" hangingPunct="0"/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</a:rPr>
              <a:t>Правило 3. </a:t>
            </a: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Многократное повторение игр, которое является необходимым условием развивающего эффекта. </a:t>
            </a:r>
            <a:endParaRPr lang="ru-RU" sz="20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lvl="0" algn="just" eaLnBrk="0" hangingPunct="0"/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</a:rPr>
              <a:t>Правило 4. </a:t>
            </a: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Наглядный материал (определенные игрушки, различные предметы и т.д.) надо беречь, нельзя его превращать в обычный, всегда доступный. </a:t>
            </a:r>
            <a:endParaRPr lang="ru-RU" sz="20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lvl="0" algn="just" eaLnBrk="0" hangingPunct="0"/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</a:rPr>
              <a:t>Правило 5.</a:t>
            </a: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 Взрослый не должен оценивать действия ребенка. Дайте ребенку возможность проявить, выразить себя, не загоняйте его в свои, даже самые лучшие, рамки. </a:t>
            </a:r>
            <a:endParaRPr lang="ru-RU" sz="2000" b="1" dirty="0" smtClean="0">
              <a:solidFill>
                <a:srgbClr val="00009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6800</TotalTime>
  <Words>1193</Words>
  <Application>Microsoft Office PowerPoint</Application>
  <PresentationFormat>Экран (4:3)</PresentationFormat>
  <Paragraphs>93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Diseño predeterminado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лилия назарова</cp:lastModifiedBy>
  <cp:revision>889</cp:revision>
  <dcterms:created xsi:type="dcterms:W3CDTF">2010-05-23T14:28:12Z</dcterms:created>
  <dcterms:modified xsi:type="dcterms:W3CDTF">2019-09-30T11:41:11Z</dcterms:modified>
</cp:coreProperties>
</file>